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4630400" cy="8229600"/>
  <p:notesSz cx="8229600" cy="14630400"/>
  <p:embeddedFontLs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  <p:embeddedFont>
      <p:font typeface="Roboto Slab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FF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498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63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Analisis Facebook sebagai Sistem Terdistribusi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1"/>
            <a:ext cx="7556421" cy="2788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Tim:</a:t>
            </a:r>
          </a:p>
          <a:p>
            <a:pPr marL="285750" indent="-28575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Adha </a:t>
            </a: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Minan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Basori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		230103153</a:t>
            </a:r>
          </a:p>
          <a:p>
            <a:pPr marL="285750" indent="-28575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Azis Maulana			230103156</a:t>
            </a:r>
          </a:p>
          <a:p>
            <a:pPr marL="285750" indent="-28575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Eka </a:t>
            </a: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Rizki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Suwarno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		230103160</a:t>
            </a:r>
          </a:p>
          <a:p>
            <a:pPr marL="285750" indent="-285750" algn="ctr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Yudhistira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76B9FF"/>
                </a:solidFill>
                <a:latin typeface="Comic Sans MS" panose="030F0702030302020204" pitchFamily="66" charset="0"/>
              </a:rPr>
              <a:t>Adhiaraka</a:t>
            </a:r>
            <a:r>
              <a:rPr lang="en-US" sz="2400" dirty="0">
                <a:solidFill>
                  <a:srgbClr val="76B9FF"/>
                </a:solidFill>
                <a:latin typeface="Comic Sans MS" panose="030F0702030302020204" pitchFamily="66" charset="0"/>
              </a:rPr>
              <a:t>		230103182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solidFill>
                <a:srgbClr val="76B9FF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3658E-668C-4D28-474D-E5C5ED68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82" y="1473199"/>
            <a:ext cx="5245092" cy="5442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01B2D-9E97-912C-018C-87318294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56"/>
          <a:stretch/>
        </p:blipFill>
        <p:spPr>
          <a:xfrm>
            <a:off x="8280159" y="707767"/>
            <a:ext cx="3251441" cy="6934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83B547-E02E-C846-184B-1EBB5DDBE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975" y="7518626"/>
            <a:ext cx="2257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4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F4CF9-CE8E-D857-CA21-83A30DEB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59"/>
          <a:stretch/>
        </p:blipFill>
        <p:spPr>
          <a:xfrm>
            <a:off x="3765976" y="956569"/>
            <a:ext cx="2915327" cy="6262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5B442-DFFE-D3D1-36E5-452F4B50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5"/>
          <a:stretch/>
        </p:blipFill>
        <p:spPr>
          <a:xfrm>
            <a:off x="6915575" y="955483"/>
            <a:ext cx="2916000" cy="6238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C56D4-E77B-A130-8544-594AD29BE8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00"/>
          <a:stretch/>
        </p:blipFill>
        <p:spPr>
          <a:xfrm>
            <a:off x="485747" y="955483"/>
            <a:ext cx="2932221" cy="626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4E8CC-6B04-E834-670C-88F186F0C770}"/>
              </a:ext>
            </a:extLst>
          </p:cNvPr>
          <p:cNvSpPr txBox="1"/>
          <p:nvPr/>
        </p:nvSpPr>
        <p:spPr>
          <a:xfrm>
            <a:off x="10363200" y="2213429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solidFill>
                  <a:srgbClr val="76B9FF"/>
                </a:solidFill>
              </a:rPr>
              <a:t>Memungkinkan</a:t>
            </a:r>
            <a:r>
              <a:rPr lang="en-ID" sz="2400" dirty="0">
                <a:solidFill>
                  <a:srgbClr val="76B9FF"/>
                </a:solidFill>
              </a:rPr>
              <a:t> </a:t>
            </a:r>
            <a:r>
              <a:rPr lang="en-ID" sz="2400" dirty="0" err="1">
                <a:solidFill>
                  <a:srgbClr val="76B9FF"/>
                </a:solidFill>
              </a:rPr>
              <a:t>pengembang</a:t>
            </a:r>
            <a:r>
              <a:rPr lang="en-ID" sz="2400" dirty="0">
                <a:solidFill>
                  <a:srgbClr val="76B9FF"/>
                </a:solidFill>
              </a:rPr>
              <a:t> </a:t>
            </a:r>
            <a:r>
              <a:rPr lang="en-ID" sz="2400" dirty="0" err="1">
                <a:solidFill>
                  <a:srgbClr val="76B9FF"/>
                </a:solidFill>
              </a:rPr>
              <a:t>untuk</a:t>
            </a:r>
            <a:r>
              <a:rPr lang="en-ID" sz="2400" dirty="0">
                <a:solidFill>
                  <a:srgbClr val="76B9FF"/>
                </a:solidFill>
              </a:rPr>
              <a:t> </a:t>
            </a:r>
            <a:r>
              <a:rPr lang="en-ID" sz="2400" dirty="0" err="1">
                <a:solidFill>
                  <a:srgbClr val="76B9FF"/>
                </a:solidFill>
              </a:rPr>
              <a:t>mengakses</a:t>
            </a:r>
            <a:r>
              <a:rPr lang="en-ID" sz="2400" dirty="0">
                <a:solidFill>
                  <a:srgbClr val="76B9FF"/>
                </a:solidFill>
              </a:rPr>
              <a:t> data Instagram, </a:t>
            </a:r>
            <a:r>
              <a:rPr lang="en-ID" sz="2400" dirty="0" err="1">
                <a:solidFill>
                  <a:srgbClr val="76B9FF"/>
                </a:solidFill>
              </a:rPr>
              <a:t>seperti</a:t>
            </a:r>
            <a:r>
              <a:rPr lang="en-ID" sz="2400" dirty="0">
                <a:solidFill>
                  <a:srgbClr val="76B9FF"/>
                </a:solidFill>
              </a:rPr>
              <a:t> </a:t>
            </a:r>
            <a:r>
              <a:rPr lang="en-ID" sz="2400" dirty="0" err="1">
                <a:solidFill>
                  <a:srgbClr val="76B9FF"/>
                </a:solidFill>
              </a:rPr>
              <a:t>postingan</a:t>
            </a:r>
            <a:r>
              <a:rPr lang="en-ID" sz="2400" dirty="0">
                <a:solidFill>
                  <a:srgbClr val="76B9FF"/>
                </a:solidFill>
              </a:rPr>
              <a:t>, </a:t>
            </a:r>
            <a:r>
              <a:rPr lang="en-ID" sz="2400" dirty="0" err="1">
                <a:solidFill>
                  <a:srgbClr val="76B9FF"/>
                </a:solidFill>
              </a:rPr>
              <a:t>komentar</a:t>
            </a:r>
            <a:r>
              <a:rPr lang="en-ID" sz="2400" dirty="0">
                <a:solidFill>
                  <a:srgbClr val="76B9FF"/>
                </a:solidFill>
              </a:rPr>
              <a:t>, dan </a:t>
            </a:r>
            <a:r>
              <a:rPr lang="en-ID" sz="2400" dirty="0" err="1">
                <a:solidFill>
                  <a:srgbClr val="76B9FF"/>
                </a:solidFill>
              </a:rPr>
              <a:t>profil</a:t>
            </a:r>
            <a:r>
              <a:rPr lang="en-ID" sz="2400" dirty="0">
                <a:solidFill>
                  <a:srgbClr val="76B9FF"/>
                </a:solidFill>
              </a:rPr>
              <a:t> </a:t>
            </a:r>
            <a:r>
              <a:rPr lang="en-ID" sz="2400" dirty="0" err="1">
                <a:solidFill>
                  <a:srgbClr val="76B9FF"/>
                </a:solidFill>
              </a:rPr>
              <a:t>pengguna</a:t>
            </a:r>
            <a:r>
              <a:rPr lang="en-ID" sz="2400" dirty="0">
                <a:solidFill>
                  <a:srgbClr val="76B9FF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FAF93-6CE4-F949-F91E-27D71868B8DF}"/>
              </a:ext>
            </a:extLst>
          </p:cNvPr>
          <p:cNvSpPr txBox="1"/>
          <p:nvPr/>
        </p:nvSpPr>
        <p:spPr>
          <a:xfrm>
            <a:off x="10363200" y="1357086"/>
            <a:ext cx="3173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dirty="0">
                <a:solidFill>
                  <a:srgbClr val="76B9FF"/>
                </a:solidFill>
              </a:rPr>
              <a:t>Instagram Graph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BB68EB-7384-F23C-C351-677352D6843B}"/>
              </a:ext>
            </a:extLst>
          </p:cNvPr>
          <p:cNvSpPr/>
          <p:nvPr/>
        </p:nvSpPr>
        <p:spPr>
          <a:xfrm>
            <a:off x="12317186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12605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Apa itu Facebook sebagai Sistem Terdistribusi?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 adalah platform media sosial global. Platform ini memanfaatkan arsitektur sistem terdistribusi. Sistem ini menangani miliaran pengguna aktif.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46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 banyak server yang tersebar. Server-server ini berada di berbagai lokasi.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745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 ini memungkinkan komunikasi real-time. Sistem ini juga memungkinkan penyimpanan dan analisis data besar.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858FFC-BB8C-5395-F758-2511BF2B6792}"/>
              </a:ext>
            </a:extLst>
          </p:cNvPr>
          <p:cNvSpPr/>
          <p:nvPr/>
        </p:nvSpPr>
        <p:spPr>
          <a:xfrm>
            <a:off x="12382500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913334"/>
            <a:ext cx="6670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Siapa Saja yang Terlibat?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9622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756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Pengguna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246483"/>
            <a:ext cx="2901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Miliaran pengguna aktif mengakses platform setiap hari.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29622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104" y="3756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93104" y="4246483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 engineer Facebook merancang dan memelihara sistem.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29622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34938" y="3756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34938" y="4246483"/>
            <a:ext cx="2901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Ribuan server tersebar di seluruh dunia.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51390" y="5590342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Pengguna berinteraksi dengan platform. Developer memastikan sistem berjalan lancar. Server memproses data dan permintaan pengguna.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4EFD9-35BC-B2FD-FE06-1763DFF7C8B2}"/>
              </a:ext>
            </a:extLst>
          </p:cNvPr>
          <p:cNvSpPr/>
          <p:nvPr/>
        </p:nvSpPr>
        <p:spPr>
          <a:xfrm>
            <a:off x="12382500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342073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Mengapa Facebook Menggunakan Sistem Terdistribusi?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60" y="33974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88506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Skalabilitas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188506" y="3845362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Menangani miliaran pengguna dan data secara bersamaan.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9257467" y="33549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537" y="33974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4583" y="3354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Keandalan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94583" y="3845362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Memastikan layanan tetap berjalan meskipun ada kegagalan.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4451390" y="50531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60" y="509563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88506" y="5053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Kecepatan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188506" y="554355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Mengurangi latency dengan menyebarkan data.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4451390" y="6161603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 terdistribusi memungkinkan Facebook untuk tumbuh. Sistem ini juga memastikan layanan tetap stabil dan cepat.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F13B85-3CEE-DA97-7462-8D85AE92C1FA}"/>
              </a:ext>
            </a:extLst>
          </p:cNvPr>
          <p:cNvSpPr/>
          <p:nvPr/>
        </p:nvSpPr>
        <p:spPr>
          <a:xfrm>
            <a:off x="12382500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374" y="3071098"/>
            <a:ext cx="9126498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Kapan Sistem Terdistribusi Dibangun?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4374" y="5563910"/>
            <a:ext cx="13221653" cy="22860"/>
          </a:xfrm>
          <a:prstGeom prst="roundRect">
            <a:avLst>
              <a:gd name="adj" fmla="val 132070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947874" y="4960203"/>
            <a:ext cx="22860" cy="603766"/>
          </a:xfrm>
          <a:prstGeom prst="roundRect">
            <a:avLst>
              <a:gd name="adj" fmla="val 132070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3732967" y="5337512"/>
            <a:ext cx="452795" cy="45279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3808393" y="537519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701528" y="4001810"/>
            <a:ext cx="251591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2004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5589" y="4436983"/>
            <a:ext cx="610778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 diluncurkan dengan arsitektur terpusat.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532" y="5563850"/>
            <a:ext cx="22860" cy="603766"/>
          </a:xfrm>
          <a:prstGeom prst="roundRect">
            <a:avLst>
              <a:gd name="adj" fmla="val 132070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8624" y="5337512"/>
            <a:ext cx="452795" cy="45279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164050" y="537519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7186" y="6368891"/>
            <a:ext cx="251591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2008-2010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61247" y="6804065"/>
            <a:ext cx="610778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Mulai beralih ke sistem terdistribusi.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59308" y="4960203"/>
            <a:ext cx="22860" cy="603766"/>
          </a:xfrm>
          <a:prstGeom prst="roundRect">
            <a:avLst>
              <a:gd name="adj" fmla="val 132070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44401" y="5337512"/>
            <a:ext cx="452795" cy="45279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19827" y="537519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2962" y="4001810"/>
            <a:ext cx="2515910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2013-Sekarang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023" y="4436983"/>
            <a:ext cx="610778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Membangun data center global dan mengadopsi teknologi baru.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04374" y="7352348"/>
            <a:ext cx="1322165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 berevolusi dari platform sederhana menjadi sistem yang kompleks. Evolusi ini mengikuti pertumbuhan penggunanya.</a:t>
            </a:r>
            <a:endParaRPr lang="en-US" sz="15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13A16-B5A8-DF1F-C243-AE5EE11C31B1}"/>
              </a:ext>
            </a:extLst>
          </p:cNvPr>
          <p:cNvSpPr/>
          <p:nvPr/>
        </p:nvSpPr>
        <p:spPr>
          <a:xfrm>
            <a:off x="12382500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0575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 Mana Sistem Terdistribusi Beroperasi?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4829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75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Center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65527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Tersebar di berbagai lokasi global.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09179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35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Edge Locations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26412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Lokasi yang dekat dengan pengguna untuk mengurangi latency.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70063"/>
            <a:ext cx="1134070" cy="21688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 Infrastructure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987296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 layanan cloud untuk mendukung skalabilitas.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2268022" y="6486287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Infrastruktur Facebook tersebar secara geografis. Ini memastikan kinerja optimal bagi semua pengguna.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143595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Bagaimana Sistem Terdistribusi Diimplementasikan?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901315"/>
            <a:ext cx="45792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46782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78204" y="3618548"/>
            <a:ext cx="4125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Memisahkan fungsi-fungsi seperti newsfeed dan messaging.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257467" y="2901315"/>
            <a:ext cx="4579263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9484281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Load Balancing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4281" y="3618548"/>
            <a:ext cx="4125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Mendistribusikan beban kerja ke server yang tersedia.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4797981"/>
            <a:ext cx="93852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46782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Replikasi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678204" y="5515213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Menyimpan salinan data di beberapa lokasi.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451390" y="6360081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Implementasi sistem terdistribusi melibatkan banyak komponen. Komponen-komponen ini bekerja bersama untuk memastikan skalabilitas dan keandalan.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04321-E2DD-EA27-7796-6E4637FB0E7B}"/>
              </a:ext>
            </a:extLst>
          </p:cNvPr>
          <p:cNvSpPr/>
          <p:nvPr/>
        </p:nvSpPr>
        <p:spPr>
          <a:xfrm>
            <a:off x="12382500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3C8113-D250-AFDF-B359-3D5EC5B28DC6}"/>
              </a:ext>
            </a:extLst>
          </p:cNvPr>
          <p:cNvSpPr/>
          <p:nvPr/>
        </p:nvSpPr>
        <p:spPr>
          <a:xfrm>
            <a:off x="12324443" y="7512050"/>
            <a:ext cx="2247900" cy="6350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CD36A-DCBA-6EFD-83AB-89EB3BE2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92"/>
          <a:stretch/>
        </p:blipFill>
        <p:spPr>
          <a:xfrm>
            <a:off x="1333011" y="800100"/>
            <a:ext cx="3127131" cy="64643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8D9AE-F846-A07F-1D8B-9D958DBCB43A}"/>
              </a:ext>
            </a:extLst>
          </p:cNvPr>
          <p:cNvSpPr txBox="1"/>
          <p:nvPr/>
        </p:nvSpPr>
        <p:spPr>
          <a:xfrm>
            <a:off x="5226050" y="933450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6B9FF"/>
                </a:solidFill>
              </a:rPr>
              <a:t>Login API</a:t>
            </a:r>
            <a:endParaRPr lang="en-ID" sz="3200" dirty="0">
              <a:solidFill>
                <a:srgbClr val="76B9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118AD-5707-610C-E1D9-1A240A26D03F}"/>
              </a:ext>
            </a:extLst>
          </p:cNvPr>
          <p:cNvSpPr txBox="1"/>
          <p:nvPr/>
        </p:nvSpPr>
        <p:spPr>
          <a:xfrm>
            <a:off x="5226050" y="2292350"/>
            <a:ext cx="6788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 err="1">
                <a:solidFill>
                  <a:srgbClr val="76B9FF"/>
                </a:solidFill>
              </a:rPr>
              <a:t>Memungkinkan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pengembang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untuk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mengintegrasikan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fitur</a:t>
            </a:r>
            <a:r>
              <a:rPr lang="en-ID" sz="3200" dirty="0">
                <a:solidFill>
                  <a:srgbClr val="76B9FF"/>
                </a:solidFill>
              </a:rPr>
              <a:t> login Facebook </a:t>
            </a:r>
            <a:r>
              <a:rPr lang="en-ID" sz="3200" dirty="0" err="1">
                <a:solidFill>
                  <a:srgbClr val="76B9FF"/>
                </a:solidFill>
              </a:rPr>
              <a:t>ke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dalam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aplikasi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atau</a:t>
            </a:r>
            <a:r>
              <a:rPr lang="en-ID" sz="3200" dirty="0">
                <a:solidFill>
                  <a:srgbClr val="76B9FF"/>
                </a:solidFill>
              </a:rPr>
              <a:t> situs web </a:t>
            </a:r>
            <a:r>
              <a:rPr lang="en-ID" sz="3200" dirty="0" err="1">
                <a:solidFill>
                  <a:srgbClr val="76B9FF"/>
                </a:solidFill>
              </a:rPr>
              <a:t>mereka</a:t>
            </a:r>
            <a:r>
              <a:rPr lang="en-ID" sz="3200" dirty="0">
                <a:solidFill>
                  <a:srgbClr val="76B9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84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37932-3627-9311-8B87-5A455B4F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975" y="7518626"/>
            <a:ext cx="2257425" cy="63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78FB4-1E88-3C54-5E58-AFD6133D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72"/>
          <a:stretch/>
        </p:blipFill>
        <p:spPr>
          <a:xfrm>
            <a:off x="1338733" y="928915"/>
            <a:ext cx="3011026" cy="6255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ACDCD-595E-BB2F-404B-85E4521954E2}"/>
              </a:ext>
            </a:extLst>
          </p:cNvPr>
          <p:cNvSpPr txBox="1"/>
          <p:nvPr/>
        </p:nvSpPr>
        <p:spPr>
          <a:xfrm>
            <a:off x="5413829" y="2365827"/>
            <a:ext cx="7859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200" dirty="0" err="1">
                <a:solidFill>
                  <a:srgbClr val="76B9FF"/>
                </a:solidFill>
              </a:rPr>
              <a:t>Memungkinkan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pengembang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untuk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mengakses</a:t>
            </a:r>
            <a:r>
              <a:rPr lang="en-ID" sz="3200" dirty="0">
                <a:solidFill>
                  <a:srgbClr val="76B9FF"/>
                </a:solidFill>
              </a:rPr>
              <a:t> data </a:t>
            </a:r>
            <a:r>
              <a:rPr lang="en-ID" sz="3200" dirty="0" err="1">
                <a:solidFill>
                  <a:srgbClr val="76B9FF"/>
                </a:solidFill>
              </a:rPr>
              <a:t>pengguna</a:t>
            </a:r>
            <a:r>
              <a:rPr lang="en-ID" sz="3200" dirty="0">
                <a:solidFill>
                  <a:srgbClr val="76B9FF"/>
                </a:solidFill>
              </a:rPr>
              <a:t>, </a:t>
            </a:r>
            <a:r>
              <a:rPr lang="en-ID" sz="3200" dirty="0" err="1">
                <a:solidFill>
                  <a:srgbClr val="76B9FF"/>
                </a:solidFill>
              </a:rPr>
              <a:t>seperti</a:t>
            </a:r>
            <a:r>
              <a:rPr lang="en-ID" sz="3200" dirty="0">
                <a:solidFill>
                  <a:srgbClr val="76B9FF"/>
                </a:solidFill>
              </a:rPr>
              <a:t> </a:t>
            </a:r>
            <a:r>
              <a:rPr lang="en-ID" sz="3200" dirty="0" err="1">
                <a:solidFill>
                  <a:srgbClr val="76B9FF"/>
                </a:solidFill>
              </a:rPr>
              <a:t>profil</a:t>
            </a:r>
            <a:r>
              <a:rPr lang="en-ID" sz="3200" dirty="0">
                <a:solidFill>
                  <a:srgbClr val="76B9FF"/>
                </a:solidFill>
              </a:rPr>
              <a:t>, </a:t>
            </a:r>
            <a:r>
              <a:rPr lang="en-ID" sz="3200" dirty="0" err="1">
                <a:solidFill>
                  <a:srgbClr val="76B9FF"/>
                </a:solidFill>
              </a:rPr>
              <a:t>teman</a:t>
            </a:r>
            <a:r>
              <a:rPr lang="en-ID" sz="3200" dirty="0">
                <a:solidFill>
                  <a:srgbClr val="76B9FF"/>
                </a:solidFill>
              </a:rPr>
              <a:t>, dan </a:t>
            </a:r>
            <a:r>
              <a:rPr lang="en-ID" sz="3200" dirty="0" err="1">
                <a:solidFill>
                  <a:srgbClr val="76B9FF"/>
                </a:solidFill>
              </a:rPr>
              <a:t>postingan</a:t>
            </a:r>
            <a:r>
              <a:rPr lang="en-ID" sz="3200" dirty="0">
                <a:solidFill>
                  <a:srgbClr val="76B9FF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42533-DC80-3913-836D-D5786F8ACE24}"/>
              </a:ext>
            </a:extLst>
          </p:cNvPr>
          <p:cNvSpPr txBox="1"/>
          <p:nvPr/>
        </p:nvSpPr>
        <p:spPr>
          <a:xfrm>
            <a:off x="5413829" y="1182913"/>
            <a:ext cx="2267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dirty="0">
                <a:solidFill>
                  <a:srgbClr val="76B9FF"/>
                </a:solidFill>
              </a:rPr>
              <a:t>Graph API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4035416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389</Words>
  <Application>Microsoft Office PowerPoint</Application>
  <PresentationFormat>Custom</PresentationFormat>
  <Paragraphs>66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Roboto Slab</vt:lpstr>
      <vt:lpstr>Comic Sans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 vivobook</cp:lastModifiedBy>
  <cp:revision>2</cp:revision>
  <dcterms:created xsi:type="dcterms:W3CDTF">2025-03-19T03:37:11Z</dcterms:created>
  <dcterms:modified xsi:type="dcterms:W3CDTF">2025-03-19T04:13:19Z</dcterms:modified>
</cp:coreProperties>
</file>